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5" r:id="rId13"/>
    <p:sldId id="292" r:id="rId14"/>
    <p:sldId id="293" r:id="rId15"/>
    <p:sldId id="294" r:id="rId16"/>
    <p:sldId id="296" r:id="rId17"/>
    <p:sldId id="298" r:id="rId18"/>
    <p:sldId id="280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Condensed" panose="02000000000000000000" pitchFamily="2" charset="0"/>
      <p:regular r:id="rId29"/>
      <p:bold r:id="rId30"/>
      <p:italic r:id="rId31"/>
      <p:boldItalic r:id="rId32"/>
    </p:embeddedFont>
    <p:embeddedFont>
      <p:font typeface="Roboto Condensed Bold" panose="02000000000000000000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9" autoAdjust="0"/>
  </p:normalViewPr>
  <p:slideViewPr>
    <p:cSldViewPr>
      <p:cViewPr varScale="1">
        <p:scale>
          <a:sx n="77" d="100"/>
          <a:sy n="77" d="100"/>
        </p:scale>
        <p:origin x="4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6:38:5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10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customXml" Target="../ink/ink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customXml" Target="../ink/ink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customXml" Target="../ink/ink14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uilding with a parking lot and a parking lot&#10;&#10;Description automatically generated">
            <a:extLst>
              <a:ext uri="{FF2B5EF4-FFF2-40B4-BE49-F238E27FC236}">
                <a16:creationId xmlns:a16="http://schemas.microsoft.com/office/drawing/2014/main" id="{15B0E93E-D8FB-9237-3240-8F3044A51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123349"/>
            <a:ext cx="17844131" cy="10040300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4" name="Group 4"/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600200" y="1434652"/>
            <a:ext cx="4813992" cy="1214212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53200" y="2384054"/>
            <a:ext cx="10592382" cy="2340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7199" spc="100" dirty="0">
                <a:solidFill>
                  <a:srgbClr val="002D62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Terminal Connected </a:t>
            </a:r>
          </a:p>
          <a:p>
            <a:pPr algn="ctr">
              <a:lnSpc>
                <a:spcPts val="9359"/>
              </a:lnSpc>
            </a:pPr>
            <a:r>
              <a:rPr lang="en-US" sz="7199" spc="100" dirty="0">
                <a:solidFill>
                  <a:srgbClr val="002D62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Hotel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80757" y="8723618"/>
            <a:ext cx="2299443" cy="37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9"/>
              </a:lnSpc>
            </a:pPr>
            <a:r>
              <a:rPr lang="en-US" sz="2213" spc="-39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August 28,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Design Renderings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building with a curved roof&#10;&#10;Description automatically generated with medium confidence">
            <a:extLst>
              <a:ext uri="{FF2B5EF4-FFF2-40B4-BE49-F238E27FC236}">
                <a16:creationId xmlns:a16="http://schemas.microsoft.com/office/drawing/2014/main" id="{EC103A2D-16FF-0611-B876-E878236DB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4"/>
          <a:stretch/>
        </p:blipFill>
        <p:spPr>
          <a:xfrm>
            <a:off x="1600200" y="2375783"/>
            <a:ext cx="15054124" cy="649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7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Design Renderings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large circular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8493086A-3E79-C8BF-6254-387A7AAB1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22" y="2247539"/>
            <a:ext cx="12238756" cy="688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194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C4BC5DEC-75E8-1AE5-7D8C-488BCCEA7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449"/>
            <a:ext cx="17678400" cy="994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Bid Opportunities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3472D7A9-D8FE-77F5-E347-D0B6E4AD2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9192"/>
          <a:stretch/>
        </p:blipFill>
        <p:spPr>
          <a:xfrm>
            <a:off x="14859000" y="1253651"/>
            <a:ext cx="1634544" cy="1044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CCE-C293-01C3-ED4D-78C07F9F8260}"/>
              </a:ext>
            </a:extLst>
          </p:cNvPr>
          <p:cNvSpPr txBox="1"/>
          <p:nvPr/>
        </p:nvSpPr>
        <p:spPr>
          <a:xfrm>
            <a:off x="1866608" y="3588749"/>
            <a:ext cx="3238792" cy="1356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SHIEL SEXTON 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PREQUALIFICATION</a:t>
            </a:r>
            <a:endParaRPr 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E65C9-CE95-E027-4367-8C3B13B63E45}"/>
              </a:ext>
            </a:extLst>
          </p:cNvPr>
          <p:cNvSpPr txBox="1"/>
          <p:nvPr/>
        </p:nvSpPr>
        <p:spPr>
          <a:xfrm>
            <a:off x="3352800" y="2743168"/>
            <a:ext cx="1089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CAN WE DO NOW?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F629F-F070-0434-A1E6-488CB542951C}"/>
              </a:ext>
            </a:extLst>
          </p:cNvPr>
          <p:cNvSpPr txBox="1"/>
          <p:nvPr/>
        </p:nvSpPr>
        <p:spPr>
          <a:xfrm>
            <a:off x="6684761" y="3510913"/>
            <a:ext cx="389182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IDOA 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PREQUALIFICATION</a:t>
            </a:r>
          </a:p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EF650-FA67-EFF6-E75D-7CDD7BC86E20}"/>
              </a:ext>
            </a:extLst>
          </p:cNvPr>
          <p:cNvSpPr txBox="1"/>
          <p:nvPr/>
        </p:nvSpPr>
        <p:spPr>
          <a:xfrm>
            <a:off x="11471286" y="3649789"/>
            <a:ext cx="5483880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</a:p>
          <a:p>
            <a:pPr marL="0" indent="0" algn="ctr"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FB87D5-BF54-A194-027C-CCE828FE2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4998007"/>
            <a:ext cx="1900027" cy="1830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8E6FFF-BEF8-DDD3-89EB-5DF7704A8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7206" y="4980259"/>
            <a:ext cx="1926931" cy="18393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C8105-F829-D276-71B6-192C5FB8B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5934" y="4919027"/>
            <a:ext cx="1926932" cy="186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C4BC5DEC-75E8-1AE5-7D8C-488BCCEA7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449"/>
            <a:ext cx="17678400" cy="994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Bid Opportunities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3472D7A9-D8FE-77F5-E347-D0B6E4AD2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9192"/>
          <a:stretch/>
        </p:blipFill>
        <p:spPr>
          <a:xfrm>
            <a:off x="14859000" y="1203613"/>
            <a:ext cx="1634544" cy="1044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CCE-C293-01C3-ED4D-78C07F9F8260}"/>
              </a:ext>
            </a:extLst>
          </p:cNvPr>
          <p:cNvSpPr txBox="1"/>
          <p:nvPr/>
        </p:nvSpPr>
        <p:spPr>
          <a:xfrm>
            <a:off x="2019480" y="2808244"/>
            <a:ext cx="14249040" cy="585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Davis – Bacon Wage Scale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 Bonds – 5% of Bid Amount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Bonds for 100% of Contract Amount (Tier 1 Contractors—Contracted w/SSC)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Exempt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is outside of Airport Operations Area (AOA)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Subcontracts will be direct with Shiel Sexton Company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Prequalified with Indiana Department of Administration (IDOA)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09A8B-71E3-8A71-9927-61ACB4992B21}"/>
              </a:ext>
            </a:extLst>
          </p:cNvPr>
          <p:cNvSpPr txBox="1"/>
          <p:nvPr/>
        </p:nvSpPr>
        <p:spPr>
          <a:xfrm>
            <a:off x="3369119" y="2565732"/>
            <a:ext cx="1089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IMPORTANT DETAILS</a:t>
            </a:r>
          </a:p>
        </p:txBody>
      </p:sp>
    </p:spTree>
    <p:extLst>
      <p:ext uri="{BB962C8B-B14F-4D97-AF65-F5344CB8AC3E}">
        <p14:creationId xmlns:p14="http://schemas.microsoft.com/office/powerpoint/2010/main" val="273067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glass building with a parking lot&#10;&#10;Description automatically generated">
            <a:extLst>
              <a:ext uri="{FF2B5EF4-FFF2-40B4-BE49-F238E27FC236}">
                <a16:creationId xmlns:a16="http://schemas.microsoft.com/office/drawing/2014/main" id="{DECB6F3E-7D88-7C0C-7E50-79667AF637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237"/>
            <a:ext cx="17373600" cy="977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Bid Opportunities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3472D7A9-D8FE-77F5-E347-D0B6E4AD2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9192"/>
          <a:stretch/>
        </p:blipFill>
        <p:spPr>
          <a:xfrm>
            <a:off x="14935200" y="1156572"/>
            <a:ext cx="1634544" cy="1044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D7F57-66D9-7384-8D49-364B9DA5B85F}"/>
              </a:ext>
            </a:extLst>
          </p:cNvPr>
          <p:cNvSpPr txBox="1"/>
          <p:nvPr/>
        </p:nvSpPr>
        <p:spPr>
          <a:xfrm>
            <a:off x="1887246" y="2887324"/>
            <a:ext cx="641202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01.0—Temp. Pedestrian Walkway - Concrete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02.0—Temp. Fencing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03.0—Temp. Electric - Site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04.0—Asphalt Paving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05.0—Site Concrete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06.0—Landscaping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07.0—Fence and Gates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08.0—Unit Pavers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09.0—Parking Control Equipment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10.0—Structural Steel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11.0—Masonry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.0—Elevators/Escalators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.0—Roofing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.0—Metal Panels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.0—Green Roofing System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.0—Aluminum Entrances &amp; Storefronts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43C80-57E9-AFA2-0778-A035B2D17774}"/>
              </a:ext>
            </a:extLst>
          </p:cNvPr>
          <p:cNvSpPr txBox="1"/>
          <p:nvPr/>
        </p:nvSpPr>
        <p:spPr>
          <a:xfrm>
            <a:off x="9906000" y="3009900"/>
            <a:ext cx="641202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.0—Food Service Equipment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.0—Laundry Equipment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.0—Ornamental Railings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.0—Westin Signage - Interior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.0—Westing Signage - Building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.0—Code Signage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.0—Waterproofing &amp; Joint Sealants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.0—Finish Carpentry/Arch Woodwork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.0—Tiling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26.0—Soft &amp; Resilient Flooring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.0—Painting and Wall Covering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28.0—Wood Flooring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29.0—General Trades – Cranes/Hoists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30.0—General Trades - Doors</a:t>
            </a:r>
            <a:endParaRPr lang="en-US" sz="2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368935" algn="l"/>
                <a:tab pos="370205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MULTIPLE OTHERS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27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glass building with a parking lot&#10;&#10;Description automatically generated">
            <a:extLst>
              <a:ext uri="{FF2B5EF4-FFF2-40B4-BE49-F238E27FC236}">
                <a16:creationId xmlns:a16="http://schemas.microsoft.com/office/drawing/2014/main" id="{DECB6F3E-7D88-7C0C-7E50-79667AF637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237"/>
            <a:ext cx="17373600" cy="977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High Level Estimated Schedule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3472D7A9-D8FE-77F5-E347-D0B6E4AD2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9192"/>
          <a:stretch/>
        </p:blipFill>
        <p:spPr>
          <a:xfrm>
            <a:off x="15012426" y="1203613"/>
            <a:ext cx="1634544" cy="1044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830A0-4F88-16A9-D021-DFF8CE173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64" y="2653852"/>
            <a:ext cx="14998170" cy="60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5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D00DB21-8DA4-E06B-9983-6783CAF2F1FC}"/>
              </a:ext>
            </a:extLst>
          </p:cNvPr>
          <p:cNvSpPr/>
          <p:nvPr/>
        </p:nvSpPr>
        <p:spPr>
          <a:xfrm>
            <a:off x="1447800" y="432670"/>
            <a:ext cx="15697200" cy="92963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144B32-FF94-D6BF-6BD8-E84E59FD5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578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A67AB-D1C6-C751-F288-B554467C4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573683-B3C3-3883-40F3-C60CE627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39CCB-C7B2-7CE4-D541-59F61CF69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715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9292E3-4723-A0B4-4379-436FABBD1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85FEE-DF00-7200-FD50-9E9DD77B5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" y="-58977"/>
            <a:ext cx="18282583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E5132-9BB8-9A89-0A9D-BBCBA1121C55}"/>
              </a:ext>
            </a:extLst>
          </p:cNvPr>
          <p:cNvSpPr txBox="1"/>
          <p:nvPr/>
        </p:nvSpPr>
        <p:spPr>
          <a:xfrm>
            <a:off x="1371600" y="1568561"/>
            <a:ext cx="155448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AIRPORT DIVERSITY GOALS</a:t>
            </a:r>
          </a:p>
          <a:p>
            <a:pPr algn="ctr"/>
            <a:r>
              <a:rPr lang="en-US" sz="37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OVERALL GOAL = 28%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637EB-59C7-9EE6-3E2F-0D97316AE3CE}"/>
              </a:ext>
            </a:extLst>
          </p:cNvPr>
          <p:cNvSpPr txBox="1"/>
          <p:nvPr/>
        </p:nvSpPr>
        <p:spPr>
          <a:xfrm>
            <a:off x="3352800" y="5766881"/>
            <a:ext cx="415864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1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MBE</a:t>
            </a:r>
          </a:p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</a:rPr>
              <a:t>   15%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263337-66F5-999C-2B7E-E83DC40F831C}"/>
              </a:ext>
            </a:extLst>
          </p:cNvPr>
          <p:cNvCxnSpPr/>
          <p:nvPr/>
        </p:nvCxnSpPr>
        <p:spPr>
          <a:xfrm>
            <a:off x="6248400" y="4991100"/>
            <a:ext cx="0" cy="3429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2684E69-717C-CEBB-2004-F51CAA6D852D}"/>
              </a:ext>
            </a:extLst>
          </p:cNvPr>
          <p:cNvSpPr txBox="1"/>
          <p:nvPr/>
        </p:nvSpPr>
        <p:spPr>
          <a:xfrm>
            <a:off x="7495783" y="5744439"/>
            <a:ext cx="415864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1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WBE</a:t>
            </a:r>
          </a:p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</a:rPr>
              <a:t>    10%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94DFF9-F8CC-3978-602C-FECD5037EB0B}"/>
              </a:ext>
            </a:extLst>
          </p:cNvPr>
          <p:cNvCxnSpPr/>
          <p:nvPr/>
        </p:nvCxnSpPr>
        <p:spPr>
          <a:xfrm>
            <a:off x="10820400" y="4762500"/>
            <a:ext cx="0" cy="3429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411356-1479-56B3-046C-E210B9E986C5}"/>
              </a:ext>
            </a:extLst>
          </p:cNvPr>
          <p:cNvSpPr txBox="1"/>
          <p:nvPr/>
        </p:nvSpPr>
        <p:spPr>
          <a:xfrm>
            <a:off x="11887200" y="5744438"/>
            <a:ext cx="415864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1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VBE</a:t>
            </a:r>
          </a:p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</a:rPr>
              <a:t>     3%</a:t>
            </a:r>
          </a:p>
        </p:txBody>
      </p:sp>
    </p:spTree>
    <p:extLst>
      <p:ext uri="{BB962C8B-B14F-4D97-AF65-F5344CB8AC3E}">
        <p14:creationId xmlns:p14="http://schemas.microsoft.com/office/powerpoint/2010/main" val="2480546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C4BC5DEC-75E8-1AE5-7D8C-488BCCEA7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0"/>
            <a:ext cx="17678400" cy="994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Good Faith Efforts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142418" y="324011"/>
            <a:ext cx="2667582" cy="633576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8" y="1028699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C2F1C73-23BF-3642-EEC1-DB76C6C389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295401" y="1181100"/>
            <a:ext cx="8686800" cy="7823648"/>
          </a:xfrm>
          <a:prstGeom prst="rect">
            <a:avLst/>
          </a:prstGeom>
        </p:spPr>
      </p:pic>
      <p:pic>
        <p:nvPicPr>
          <p:cNvPr id="10" name="Graphic 9" descr="List with solid fill">
            <a:extLst>
              <a:ext uri="{FF2B5EF4-FFF2-40B4-BE49-F238E27FC236}">
                <a16:creationId xmlns:a16="http://schemas.microsoft.com/office/drawing/2014/main" id="{21CFDF88-0601-D17C-4D5C-89BABAB7E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5632" y="1304227"/>
            <a:ext cx="2491603" cy="2491603"/>
          </a:xfrm>
          <a:prstGeom prst="rect">
            <a:avLst/>
          </a:prstGeom>
        </p:spPr>
      </p:pic>
      <p:pic>
        <p:nvPicPr>
          <p:cNvPr id="12" name="Graphic 11" descr="Checklist with solid fill">
            <a:extLst>
              <a:ext uri="{FF2B5EF4-FFF2-40B4-BE49-F238E27FC236}">
                <a16:creationId xmlns:a16="http://schemas.microsoft.com/office/drawing/2014/main" id="{5ACA7AE8-B95E-0223-CCC7-B6E3E6722D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27114" y="4064563"/>
            <a:ext cx="2491603" cy="2491603"/>
          </a:xfrm>
          <a:prstGeom prst="rect">
            <a:avLst/>
          </a:prstGeom>
        </p:spPr>
      </p:pic>
      <p:pic>
        <p:nvPicPr>
          <p:cNvPr id="14" name="Graphic 13" descr="No sign with solid fill">
            <a:extLst>
              <a:ext uri="{FF2B5EF4-FFF2-40B4-BE49-F238E27FC236}">
                <a16:creationId xmlns:a16="http://schemas.microsoft.com/office/drawing/2014/main" id="{9B3C7DBC-D85F-47B9-41D8-F43BC387B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27115" y="6661431"/>
            <a:ext cx="2491602" cy="2491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A26B28-F416-CB94-2B8B-BF8EE6B4EC65}"/>
              </a:ext>
            </a:extLst>
          </p:cNvPr>
          <p:cNvSpPr txBox="1"/>
          <p:nvPr/>
        </p:nvSpPr>
        <p:spPr>
          <a:xfrm>
            <a:off x="13182600" y="2361618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Did you have a plan?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0FB03-673A-475F-7734-2D4319D1957D}"/>
              </a:ext>
            </a:extLst>
          </p:cNvPr>
          <p:cNvSpPr txBox="1"/>
          <p:nvPr/>
        </p:nvSpPr>
        <p:spPr>
          <a:xfrm>
            <a:off x="12810647" y="5079531"/>
            <a:ext cx="457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well is it documented?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9E032-04B1-0FCB-EA8B-8AB06C2F5D95}"/>
              </a:ext>
            </a:extLst>
          </p:cNvPr>
          <p:cNvSpPr txBox="1"/>
          <p:nvPr/>
        </p:nvSpPr>
        <p:spPr>
          <a:xfrm>
            <a:off x="12565734" y="7829825"/>
            <a:ext cx="457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Self-performance is not an excuse. </a:t>
            </a:r>
          </a:p>
        </p:txBody>
      </p:sp>
    </p:spTree>
    <p:extLst>
      <p:ext uri="{BB962C8B-B14F-4D97-AF65-F5344CB8AC3E}">
        <p14:creationId xmlns:p14="http://schemas.microsoft.com/office/powerpoint/2010/main" val="425579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>
            <a:extLst>
              <a:ext uri="{FF2B5EF4-FFF2-40B4-BE49-F238E27FC236}">
                <a16:creationId xmlns:a16="http://schemas.microsoft.com/office/drawing/2014/main" id="{70DA057F-8975-490A-691C-7F0F2FB6F7D3}"/>
              </a:ext>
            </a:extLst>
          </p:cNvPr>
          <p:cNvSpPr/>
          <p:nvPr/>
        </p:nvSpPr>
        <p:spPr>
          <a:xfrm>
            <a:off x="835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617" b="-61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729456" y="3819601"/>
            <a:ext cx="1247722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tx2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Open Discussion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79550" y="1061424"/>
            <a:ext cx="14377039" cy="8732290"/>
            <a:chOff x="0" y="0"/>
            <a:chExt cx="21346623" cy="129654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46623" cy="12965457"/>
            </a:xfrm>
            <a:custGeom>
              <a:avLst/>
              <a:gdLst/>
              <a:ahLst/>
              <a:cxnLst/>
              <a:rect l="l" t="t" r="r" b="b"/>
              <a:pathLst>
                <a:path w="21346623" h="12965457">
                  <a:moveTo>
                    <a:pt x="0" y="0"/>
                  </a:moveTo>
                  <a:lnTo>
                    <a:pt x="0" y="12965457"/>
                  </a:lnTo>
                  <a:lnTo>
                    <a:pt x="21346623" y="12965457"/>
                  </a:lnTo>
                  <a:lnTo>
                    <a:pt x="21346623" y="0"/>
                  </a:lnTo>
                  <a:lnTo>
                    <a:pt x="0" y="0"/>
                  </a:lnTo>
                  <a:close/>
                  <a:moveTo>
                    <a:pt x="21285664" y="12904498"/>
                  </a:moveTo>
                  <a:lnTo>
                    <a:pt x="59690" y="12904498"/>
                  </a:lnTo>
                  <a:lnTo>
                    <a:pt x="59690" y="59690"/>
                  </a:lnTo>
                  <a:lnTo>
                    <a:pt x="21285664" y="59690"/>
                  </a:lnTo>
                  <a:lnTo>
                    <a:pt x="21285664" y="12904498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4E822D5A-EDFD-7468-5874-C633E6A54414}"/>
              </a:ext>
            </a:extLst>
          </p:cNvPr>
          <p:cNvSpPr txBox="1"/>
          <p:nvPr/>
        </p:nvSpPr>
        <p:spPr>
          <a:xfrm>
            <a:off x="4197570" y="1333500"/>
            <a:ext cx="9540997" cy="197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8"/>
              </a:lnSpc>
            </a:pPr>
            <a:r>
              <a:rPr lang="en-US" sz="12198" spc="170" dirty="0">
                <a:solidFill>
                  <a:srgbClr val="002D62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THANK YOU!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C60931-6A90-29DB-A75B-41510745FE53}"/>
              </a:ext>
            </a:extLst>
          </p:cNvPr>
          <p:cNvSpPr txBox="1"/>
          <p:nvPr/>
        </p:nvSpPr>
        <p:spPr>
          <a:xfrm>
            <a:off x="9152351" y="9225576"/>
            <a:ext cx="7086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-80" dirty="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CONNECT WITH US: SUPPLIERDIVERSITY@IND.COM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068A8221-92AD-580B-68EE-5346AAC21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399"/>
            <a:ext cx="9601200" cy="96012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Welcome and Introductions</a:t>
            </a:r>
          </a:p>
        </p:txBody>
      </p:sp>
      <p:sp>
        <p:nvSpPr>
          <p:cNvPr id="32" name="Content Placeholder 15">
            <a:extLst>
              <a:ext uri="{FF2B5EF4-FFF2-40B4-BE49-F238E27FC236}">
                <a16:creationId xmlns:a16="http://schemas.microsoft.com/office/drawing/2014/main" id="{7D0741C7-7586-9C6B-3E48-485D00940346}"/>
              </a:ext>
            </a:extLst>
          </p:cNvPr>
          <p:cNvSpPr txBox="1">
            <a:spLocks/>
          </p:cNvSpPr>
          <p:nvPr/>
        </p:nvSpPr>
        <p:spPr>
          <a:xfrm>
            <a:off x="9420607" y="2225040"/>
            <a:ext cx="7724974" cy="70332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Font typeface="Arial" pitchFamily="34" charset="0"/>
              <a:buNone/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 lvl="1" indent="0"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Chelci Hunter –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Program Manager, Business Equity &amp; Opportunity</a:t>
            </a:r>
          </a:p>
          <a:p>
            <a:pPr lvl="1" indent="0"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Brad Bobich, PE –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Director – Planning &amp; Development POC</a:t>
            </a:r>
          </a:p>
          <a:p>
            <a:pPr lvl="1" indent="0">
              <a:buFont typeface="Arial" pitchFamily="34" charset="0"/>
              <a:buNone/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Font typeface="Arial" pitchFamily="34" charset="0"/>
              <a:buNone/>
            </a:pPr>
            <a:r>
              <a:rPr lang="en-US" sz="2000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Design/Construction Partners </a:t>
            </a:r>
            <a:endParaRPr lang="en-US" b="1" u="sng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IAA:  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Jonathan Weinzapfel, Project Executive</a:t>
            </a:r>
          </a:p>
          <a:p>
            <a:pPr lvl="1" indent="0"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Jarod Klaas, Senior Director, Planning &amp; Development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Shiel Sexton:  Construction Manager as Constructor (CMc)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Matt Barnes – POC               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Ryan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Sermershiem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– Project Executive                     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Jordyn Meisberger – Project Manager</a:t>
            </a:r>
          </a:p>
          <a:p>
            <a:pPr lvl="1" indent="0">
              <a:buFont typeface="Arial" pitchFamily="34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Partners:   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CSO (Architect) 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Wischermann Partners (Operator)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CHMWarnick (Asset Manager) 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RW Purchasing (Purchasing Agent) 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AllBridge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(IT Integrator) </a:t>
            </a:r>
          </a:p>
          <a:p>
            <a:pPr lvl="1" indent="0">
              <a:buFont typeface="Arial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The Louderback Group (Hotel Consultant) </a:t>
            </a:r>
          </a:p>
          <a:p>
            <a:pPr lvl="1" indent="0">
              <a:buFont typeface="Arial" pitchFamily="34" charset="0"/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Font typeface="Arial" pitchFamily="34" charset="0"/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Overview of Project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B2F3AF4E-3BCC-1772-B9D1-48C5C51818C2}"/>
              </a:ext>
            </a:extLst>
          </p:cNvPr>
          <p:cNvSpPr txBox="1">
            <a:spLocks/>
          </p:cNvSpPr>
          <p:nvPr/>
        </p:nvSpPr>
        <p:spPr bwMode="auto">
          <a:xfrm>
            <a:off x="5563181" y="2225602"/>
            <a:ext cx="9845555" cy="67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0" algn="just">
              <a:buFontTx/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IAA is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finalizing the design of 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Terminal Connected Airport Hotel located on the west side of the existing Terminal Parking Garage. 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current program includes:</a:t>
            </a:r>
            <a:endParaRPr lang="en-US" sz="24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B7A10A44-B0DE-0B30-D630-7D210DC0B788}"/>
              </a:ext>
            </a:extLst>
          </p:cNvPr>
          <p:cNvSpPr txBox="1">
            <a:spLocks/>
          </p:cNvSpPr>
          <p:nvPr/>
        </p:nvSpPr>
        <p:spPr bwMode="auto">
          <a:xfrm>
            <a:off x="9677984" y="3654023"/>
            <a:ext cx="708601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Approximately 253 keys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Full-service 3-meals/day restaurant (1</a:t>
            </a:r>
            <a:r>
              <a:rPr lang="en-US" sz="2000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floor)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Fitness Center (7</a:t>
            </a:r>
            <a:r>
              <a:rPr lang="en-US" sz="2000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Floor)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Bar/Lounge Area (7</a:t>
            </a:r>
            <a:r>
              <a:rPr lang="en-US" sz="2000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Floor)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10,000 sf of Meeting/Banquet spaces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Pedestrian passage through the Hotel to the garage for IAA customers and employees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 specific parking with valet option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Marriott Westin - Brand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LEED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 Floor located on Floors 2 through 6</a:t>
            </a:r>
          </a:p>
          <a:p>
            <a:pPr marL="800100" indent="-457200"/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Approximately 225,000 square feet</a:t>
            </a:r>
          </a:p>
          <a:p>
            <a:pPr indent="0">
              <a:buFontTx/>
              <a:buNone/>
            </a:pPr>
            <a:endParaRPr lang="en-US" sz="11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C69822A-B23F-6DAD-00D5-FD3B9097C8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67" t="19881" r="18333" b="20860"/>
          <a:stretch/>
        </p:blipFill>
        <p:spPr>
          <a:xfrm>
            <a:off x="1524001" y="3917491"/>
            <a:ext cx="7772400" cy="493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19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glass building with a parking lot&#10;&#10;Description automatically generated">
            <a:extLst>
              <a:ext uri="{FF2B5EF4-FFF2-40B4-BE49-F238E27FC236}">
                <a16:creationId xmlns:a16="http://schemas.microsoft.com/office/drawing/2014/main" id="{CC24ED9F-DFBF-AA6C-BE37-07439C8F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2693"/>
            <a:ext cx="16923472" cy="951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39013EAD-1E2C-C767-8AC3-2503D59939FB}"/>
              </a:ext>
            </a:extLst>
          </p:cNvPr>
          <p:cNvSpPr txBox="1">
            <a:spLocks/>
          </p:cNvSpPr>
          <p:nvPr/>
        </p:nvSpPr>
        <p:spPr bwMode="auto">
          <a:xfrm>
            <a:off x="4128960" y="3009900"/>
            <a:ext cx="13016261" cy="213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4763"/>
            <a:endParaRPr lang="en-US" sz="24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657600" algn="l"/>
              </a:tabLs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 Completion:				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End of August/September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657600" algn="l"/>
              </a:tabLs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Release of Bidding Documents: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September/October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657600" algn="l"/>
              </a:tabLs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Bids Due: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	October/November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5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“Current” Design Plans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B2ED9085-8582-67EE-0D94-AF5C36941DE6}"/>
              </a:ext>
            </a:extLst>
          </p:cNvPr>
          <p:cNvSpPr txBox="1">
            <a:spLocks/>
          </p:cNvSpPr>
          <p:nvPr/>
        </p:nvSpPr>
        <p:spPr bwMode="auto">
          <a:xfrm>
            <a:off x="8401049" y="8405093"/>
            <a:ext cx="1485900" cy="3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7EC3D-6670-1A39-8474-496A0F8EE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983" y="2515860"/>
            <a:ext cx="13892032" cy="5784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6CC7E9-8FEA-5238-AF0B-D8BD49F6F8FB}"/>
              </a:ext>
            </a:extLst>
          </p:cNvPr>
          <p:cNvCxnSpPr/>
          <p:nvPr/>
        </p:nvCxnSpPr>
        <p:spPr bwMode="auto">
          <a:xfrm flipH="1" flipV="1">
            <a:off x="13335000" y="6362700"/>
            <a:ext cx="228600" cy="838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D17E95-DD58-04A6-6E69-B1078B14C7BB}"/>
              </a:ext>
            </a:extLst>
          </p:cNvPr>
          <p:cNvCxnSpPr/>
          <p:nvPr/>
        </p:nvCxnSpPr>
        <p:spPr bwMode="auto">
          <a:xfrm flipH="1" flipV="1">
            <a:off x="12877800" y="4766992"/>
            <a:ext cx="1524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38412B-7F0C-EB25-B267-2E87041A827E}"/>
              </a:ext>
            </a:extLst>
          </p:cNvPr>
          <p:cNvCxnSpPr/>
          <p:nvPr/>
        </p:nvCxnSpPr>
        <p:spPr bwMode="auto">
          <a:xfrm flipH="1">
            <a:off x="10972800" y="4381500"/>
            <a:ext cx="1676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E1AB7E-9A7D-D43F-1CEF-87F6C8C18942}"/>
              </a:ext>
            </a:extLst>
          </p:cNvPr>
          <p:cNvCxnSpPr>
            <a:cxnSpLocks/>
          </p:cNvCxnSpPr>
          <p:nvPr/>
        </p:nvCxnSpPr>
        <p:spPr bwMode="auto">
          <a:xfrm flipV="1">
            <a:off x="9448800" y="3695700"/>
            <a:ext cx="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484CE-E1A2-BC61-CD36-2F137508FD47}"/>
              </a:ext>
            </a:extLst>
          </p:cNvPr>
          <p:cNvSpPr/>
          <p:nvPr/>
        </p:nvSpPr>
        <p:spPr bwMode="auto">
          <a:xfrm>
            <a:off x="12127032" y="6781799"/>
            <a:ext cx="522167" cy="342900"/>
          </a:xfrm>
          <a:prstGeom prst="rect">
            <a:avLst/>
          </a:prstGeom>
          <a:solidFill>
            <a:srgbClr val="F7E2A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729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“Current” Design Plans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B2ED9085-8582-67EE-0D94-AF5C36941DE6}"/>
              </a:ext>
            </a:extLst>
          </p:cNvPr>
          <p:cNvSpPr txBox="1">
            <a:spLocks/>
          </p:cNvSpPr>
          <p:nvPr/>
        </p:nvSpPr>
        <p:spPr bwMode="auto">
          <a:xfrm>
            <a:off x="8315324" y="8393824"/>
            <a:ext cx="1657351" cy="3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2nd Floor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8208E9-C051-261F-73B6-88A20EE6E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56"/>
          <a:stretch/>
        </p:blipFill>
        <p:spPr>
          <a:xfrm>
            <a:off x="2909783" y="2247900"/>
            <a:ext cx="12710974" cy="601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43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“Current” Design Plans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B2ED9085-8582-67EE-0D94-AF5C36941DE6}"/>
              </a:ext>
            </a:extLst>
          </p:cNvPr>
          <p:cNvSpPr txBox="1">
            <a:spLocks/>
          </p:cNvSpPr>
          <p:nvPr/>
        </p:nvSpPr>
        <p:spPr bwMode="auto">
          <a:xfrm>
            <a:off x="7129460" y="8343900"/>
            <a:ext cx="4029076" cy="3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3</a:t>
            </a:r>
            <a:r>
              <a:rPr lang="en-US" sz="2800" b="1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thru 6</a:t>
            </a:r>
            <a:r>
              <a:rPr lang="en-US" sz="2800" b="1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0F517-7E07-5E59-AE10-110D66BB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14" y="3548239"/>
            <a:ext cx="13649772" cy="40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“Current” Design Plans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B2ED9085-8582-67EE-0D94-AF5C36941DE6}"/>
              </a:ext>
            </a:extLst>
          </p:cNvPr>
          <p:cNvSpPr txBox="1">
            <a:spLocks/>
          </p:cNvSpPr>
          <p:nvPr/>
        </p:nvSpPr>
        <p:spPr bwMode="auto">
          <a:xfrm>
            <a:off x="7129460" y="8343900"/>
            <a:ext cx="4029076" cy="3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800" b="1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FC34A-350E-392D-6B1E-4FE9AFFB8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396" y="3533302"/>
            <a:ext cx="14117550" cy="42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3FD101C-E574-45F6-24AC-6241C70E91B5}"/>
              </a:ext>
            </a:extLst>
          </p:cNvPr>
          <p:cNvSpPr txBox="1">
            <a:spLocks/>
          </p:cNvSpPr>
          <p:nvPr/>
        </p:nvSpPr>
        <p:spPr bwMode="auto">
          <a:xfrm>
            <a:off x="10820400" y="500847"/>
            <a:ext cx="6134766" cy="4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BF311A"/>
                </a:solidFill>
                <a:latin typeface="ITC Stone Sans Std Bold" pitchFamily="34" charset="0"/>
                <a:ea typeface="ＭＳ Ｐゴシック" pitchFamily="64" charset="-128"/>
              </a:defRPr>
            </a:lvl9pPr>
          </a:lstStyle>
          <a:p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Design Renderings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A3C23B3-DF7E-6929-B77E-E86DE1AF7F19}"/>
              </a:ext>
            </a:extLst>
          </p:cNvPr>
          <p:cNvSpPr/>
          <p:nvPr/>
        </p:nvSpPr>
        <p:spPr>
          <a:xfrm>
            <a:off x="1600200" y="1434652"/>
            <a:ext cx="3505200" cy="813248"/>
          </a:xfrm>
          <a:custGeom>
            <a:avLst/>
            <a:gdLst/>
            <a:ahLst/>
            <a:cxnLst/>
            <a:rect l="l" t="t" r="r" b="b"/>
            <a:pathLst>
              <a:path w="4813992" h="1214212">
                <a:moveTo>
                  <a:pt x="0" y="0"/>
                </a:moveTo>
                <a:lnTo>
                  <a:pt x="4813991" y="0"/>
                </a:lnTo>
                <a:lnTo>
                  <a:pt x="4813991" y="1214211"/>
                </a:lnTo>
                <a:lnTo>
                  <a:pt x="0" y="121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4A9406B-3BEA-A99E-232A-2A16E6464F50}"/>
              </a:ext>
            </a:extLst>
          </p:cNvPr>
          <p:cNvGrpSpPr/>
          <p:nvPr/>
        </p:nvGrpSpPr>
        <p:grpSpPr>
          <a:xfrm>
            <a:off x="1142419" y="1028700"/>
            <a:ext cx="16003163" cy="8229600"/>
            <a:chOff x="0" y="0"/>
            <a:chExt cx="23780035" cy="12228844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657EC56-C3A8-A8C4-1D45-C2AE223DA32D}"/>
                </a:ext>
              </a:extLst>
            </p:cNvPr>
            <p:cNvSpPr/>
            <p:nvPr/>
          </p:nvSpPr>
          <p:spPr>
            <a:xfrm>
              <a:off x="0" y="0"/>
              <a:ext cx="23780035" cy="12228843"/>
            </a:xfrm>
            <a:custGeom>
              <a:avLst/>
              <a:gdLst/>
              <a:ahLst/>
              <a:cxnLst/>
              <a:rect l="l" t="t" r="r" b="b"/>
              <a:pathLst>
                <a:path w="23780035" h="12228843">
                  <a:moveTo>
                    <a:pt x="0" y="0"/>
                  </a:moveTo>
                  <a:lnTo>
                    <a:pt x="0" y="12228843"/>
                  </a:lnTo>
                  <a:lnTo>
                    <a:pt x="23780035" y="12228843"/>
                  </a:lnTo>
                  <a:lnTo>
                    <a:pt x="23780035" y="0"/>
                  </a:lnTo>
                  <a:lnTo>
                    <a:pt x="0" y="0"/>
                  </a:lnTo>
                  <a:close/>
                  <a:moveTo>
                    <a:pt x="23719075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3719075" y="59690"/>
                  </a:lnTo>
                  <a:lnTo>
                    <a:pt x="23719075" y="12167884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14:cNvPr>
              <p14:cNvContentPartPr/>
              <p14:nvPr/>
            </p14:nvContentPartPr>
            <p14:xfrm>
              <a:off x="1384598" y="428762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0CCCB1-8365-A7CE-1DE3-87D0B7653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5598" y="427862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building with a parking lot and a parking lot&#10;&#10;Description automatically generated">
            <a:extLst>
              <a:ext uri="{FF2B5EF4-FFF2-40B4-BE49-F238E27FC236}">
                <a16:creationId xmlns:a16="http://schemas.microsoft.com/office/drawing/2014/main" id="{377C54E1-A3D5-E24A-DAAB-0686F4EC52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099" y="2155912"/>
            <a:ext cx="12535802" cy="705347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73730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597</Words>
  <Application>Microsoft Office PowerPoint</Application>
  <PresentationFormat>Custom</PresentationFormat>
  <Paragraphs>117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Roboto Condensed</vt:lpstr>
      <vt:lpstr>Roboto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Diversity Outreach Event</dc:title>
  <dc:creator>Chelci Hunter</dc:creator>
  <cp:lastModifiedBy>Chelci Hunter</cp:lastModifiedBy>
  <cp:revision>9</cp:revision>
  <dcterms:created xsi:type="dcterms:W3CDTF">2006-08-16T00:00:00Z</dcterms:created>
  <dcterms:modified xsi:type="dcterms:W3CDTF">2024-08-29T19:01:26Z</dcterms:modified>
  <dc:identifier>DAGLIB1DASI</dc:identifier>
</cp:coreProperties>
</file>